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0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437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163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14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605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83165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335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462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3348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582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679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799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55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975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93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24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A528C-A3E1-4F65-9C29-3D2051AE7B22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41F9E-99E9-4527-8822-CF6AA195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445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A528C-A3E1-4F65-9C29-3D2051AE7B22}" type="datetimeFigureOut">
              <a:rPr lang="ru-RU" smtClean="0"/>
              <a:t>07.06.2023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2041F9E-99E9-4527-8822-CF6AA195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594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9269A4B-D6C0-4B9D-8882-B7CD4C2BB99E}"/>
              </a:ext>
            </a:extLst>
          </p:cNvPr>
          <p:cNvSpPr/>
          <p:nvPr/>
        </p:nvSpPr>
        <p:spPr>
          <a:xfrm>
            <a:off x="1735810" y="1363851"/>
            <a:ext cx="793513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внеурочной </a:t>
            </a:r>
          </a:p>
          <a:p>
            <a:r>
              <a:rPr lang="ru-RU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в общеобразовательном </a:t>
            </a:r>
          </a:p>
          <a:p>
            <a:r>
              <a:rPr lang="ru-RU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учреждении </a:t>
            </a:r>
          </a:p>
        </p:txBody>
      </p:sp>
    </p:spTree>
    <p:extLst>
      <p:ext uri="{BB962C8B-B14F-4D97-AF65-F5344CB8AC3E}">
        <p14:creationId xmlns:p14="http://schemas.microsoft.com/office/powerpoint/2010/main" val="538425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FDD3F5A-75B7-4794-AD6D-52E7DC035332}"/>
              </a:ext>
            </a:extLst>
          </p:cNvPr>
          <p:cNvSpPr/>
          <p:nvPr/>
        </p:nvSpPr>
        <p:spPr>
          <a:xfrm>
            <a:off x="741335" y="356462"/>
            <a:ext cx="1070933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3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 ФГОС  основная  образовательная  программа образовательной  организации  реализуется  через  урочную  и внеурочную деятельность. </a:t>
            </a:r>
          </a:p>
          <a:p>
            <a:r>
              <a:rPr lang="ru-RU" sz="3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План  внеурочной  деятельности  в  соответствии  с  ФГОС </a:t>
            </a:r>
          </a:p>
          <a:p>
            <a:r>
              <a:rPr lang="ru-RU" sz="3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наряду  с  учебным  планом  является  частью  основной </a:t>
            </a:r>
          </a:p>
          <a:p>
            <a:r>
              <a:rPr lang="ru-RU" sz="3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 программы  образовательной  организации  и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обязателен к исполнению. </a:t>
            </a:r>
          </a:p>
        </p:txBody>
      </p:sp>
    </p:spTree>
    <p:extLst>
      <p:ext uri="{BB962C8B-B14F-4D97-AF65-F5344CB8AC3E}">
        <p14:creationId xmlns:p14="http://schemas.microsoft.com/office/powerpoint/2010/main" val="410680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74CD542-4688-46B4-99F2-EE46D9BBE7D8}"/>
              </a:ext>
            </a:extLst>
          </p:cNvPr>
          <p:cNvSpPr/>
          <p:nvPr/>
        </p:nvSpPr>
        <p:spPr>
          <a:xfrm>
            <a:off x="542441" y="170482"/>
            <a:ext cx="10740325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документация: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Федеральный закон «Об образовании в Российской Федерации» № 273-ФЗ от 29.12.2012 г.;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приказы  Министерства  образования  и  науки  Российской Федерации  от  6  октября  2009  г.  №  373,  от  17  декабря 2010 г. № 1897 и от 17 мая 2012 г. № 413;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СанПиН  2.4.2.2821-10  "Санитарно-эпидемиологические требования  к  условиям  и  организации  обучения  в общеобразовательных  учреждениях"  от  29.12.2010  N  189  (в редакции  изменений  N  3,  утвержденных  постановлением Главного  государственного  санитарного  врача  Российской Федерации от 24.11.2015 N 81);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письмо  Министерства  образования  и  науки  Российской Федерации  от  18.08.2017  г.  №  09-1672  «О  направлении методических  рекомендаций  по  уточнению  понятия  и содержания  внеурочной  деятельности  в  рамках  реализации основных общеобразовательных программ, в том числе в части проектной деятельности»;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письмо  Министерства  просвещения  РФ  от  5  сентября 2018  г.  №  03-ПГ-МП-42216  Об  участии  учеников муниципальных  и  государственных  школ  РФ  во  внеурочной деятельности; </a:t>
            </a:r>
          </a:p>
        </p:txBody>
      </p:sp>
    </p:spTree>
    <p:extLst>
      <p:ext uri="{BB962C8B-B14F-4D97-AF65-F5344CB8AC3E}">
        <p14:creationId xmlns:p14="http://schemas.microsoft.com/office/powerpoint/2010/main" val="15891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4E333E0-5F67-42DB-955F-8524CA69CADA}"/>
              </a:ext>
            </a:extLst>
          </p:cNvPr>
          <p:cNvSpPr/>
          <p:nvPr/>
        </p:nvSpPr>
        <p:spPr>
          <a:xfrm>
            <a:off x="2696705" y="247974"/>
            <a:ext cx="644729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 </a:t>
            </a:r>
          </a:p>
          <a:p>
            <a:pPr algn="ctr"/>
            <a:r>
              <a:rPr lang="ru-RU" sz="36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внеурочной деятельности: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6A7188C-54E7-4D61-BA52-CC1B92B40068}"/>
              </a:ext>
            </a:extLst>
          </p:cNvPr>
          <p:cNvSpPr/>
          <p:nvPr/>
        </p:nvSpPr>
        <p:spPr>
          <a:xfrm>
            <a:off x="1069383" y="1766807"/>
            <a:ext cx="8425911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общеинтеллектуальное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общекультурное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спортивно-оздоровительное 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Социальное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Духовно-нравственное </a:t>
            </a:r>
          </a:p>
          <a:p>
            <a:pPr algn="just"/>
            <a:r>
              <a:rPr lang="ru-RU" sz="32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ОУ на всех уровнях образования ОБЯЗАТЕЛЬНО должна быть обеспечена реализация всех 5-ти направлений. </a:t>
            </a: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9775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7AAA490-7CD2-402F-AE89-6DACDD89CFC8}"/>
              </a:ext>
            </a:extLst>
          </p:cNvPr>
          <p:cNvSpPr/>
          <p:nvPr/>
        </p:nvSpPr>
        <p:spPr>
          <a:xfrm>
            <a:off x="681925" y="197346"/>
            <a:ext cx="9360977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ОУ по организации </a:t>
            </a:r>
          </a:p>
          <a:p>
            <a:pPr algn="ctr"/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внеурочной деятельности: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положение  об  организации  внеурочной  деятельности (требования к условиям, рабочим программам,  журналам учета занятий внеурочной деятельности);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приказ(ы)  об  организации  внеурочной  деятельности  (план, расписание,  списки  обучающихся,  распределение  часов внеурочной деятельности);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материалы  анкетирования  (изучения  запросов)  родителей (законных  представителей)  по  выбору  занятий  внеурочной деятельности;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заявления  родителей  о  выборе    занятий  внеурочной деятельности (журнал регистрации);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рабочие программы курсов внеурочной деятельности; 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журналы учета занятий внеурочной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2897045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C7E91FA-8AF1-4391-B651-B1AC8812338D}"/>
              </a:ext>
            </a:extLst>
          </p:cNvPr>
          <p:cNvSpPr/>
          <p:nvPr/>
        </p:nvSpPr>
        <p:spPr>
          <a:xfrm>
            <a:off x="1255363" y="356461"/>
            <a:ext cx="9190495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по организации </a:t>
            </a:r>
          </a:p>
          <a:p>
            <a:pPr algn="ctr"/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внеурочной деятельности в ОУ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изучение интересов родителей (законных представителей); 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условий и подготовка нормативных актов ОУ;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сбор заявлений родителей (законных представителей);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издание  приказов,    формирование  групп  обучающихся, реализация программ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id="{801961F1-6DE7-4C17-9C9D-53E4C7C3B461}"/>
              </a:ext>
            </a:extLst>
          </p:cNvPr>
          <p:cNvSpPr/>
          <p:nvPr/>
        </p:nvSpPr>
        <p:spPr>
          <a:xfrm>
            <a:off x="4649491" y="1983783"/>
            <a:ext cx="774915" cy="9608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: вниз 3">
            <a:extLst>
              <a:ext uri="{FF2B5EF4-FFF2-40B4-BE49-F238E27FC236}">
                <a16:creationId xmlns:a16="http://schemas.microsoft.com/office/drawing/2014/main" id="{D891FA52-799A-4BB4-9D06-13921D5D60E8}"/>
              </a:ext>
            </a:extLst>
          </p:cNvPr>
          <p:cNvSpPr/>
          <p:nvPr/>
        </p:nvSpPr>
        <p:spPr>
          <a:xfrm>
            <a:off x="4801892" y="3429000"/>
            <a:ext cx="885986" cy="9725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id="{0F8DD649-A856-4025-A0CD-4545B62F88FF}"/>
              </a:ext>
            </a:extLst>
          </p:cNvPr>
          <p:cNvSpPr/>
          <p:nvPr/>
        </p:nvSpPr>
        <p:spPr>
          <a:xfrm>
            <a:off x="4954292" y="4746357"/>
            <a:ext cx="885986" cy="9725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680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CF5758B-ABBF-4DE5-A727-182E19B7B3CD}"/>
              </a:ext>
            </a:extLst>
          </p:cNvPr>
          <p:cNvSpPr/>
          <p:nvPr/>
        </p:nvSpPr>
        <p:spPr>
          <a:xfrm>
            <a:off x="418454" y="588936"/>
            <a:ext cx="1087981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ошибки: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несоответствие локальных актов ОУ требованиям действующих нормативных актов, ссылки на документы, утратившие силу;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отсутствие  в  локальных  актах  требований  к  рабочим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  и  ведению  журналов  учета  занятий  внеурочной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 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отсутствие  заявлений  (регистрации)  родителей  (законных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представителей);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нарушения  в  оформлении  и  ведении  документации  по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внеурочной деятельности;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отсутствие контроля администрации за реализацией внеурочной деятельности  (аналитических  материалов  внутришкольного контроля). </a:t>
            </a:r>
          </a:p>
        </p:txBody>
      </p:sp>
    </p:spTree>
    <p:extLst>
      <p:ext uri="{BB962C8B-B14F-4D97-AF65-F5344CB8AC3E}">
        <p14:creationId xmlns:p14="http://schemas.microsoft.com/office/powerpoint/2010/main" val="108426034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</TotalTime>
  <Words>445</Words>
  <Application>Microsoft Office PowerPoint</Application>
  <PresentationFormat>Широкоэкранный</PresentationFormat>
  <Paragraphs>52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Times New Roman</vt:lpstr>
      <vt:lpstr>Trebuchet MS</vt:lpstr>
      <vt:lpstr>Wingdings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</dc:creator>
  <cp:lastModifiedBy>Школа</cp:lastModifiedBy>
  <cp:revision>4</cp:revision>
  <dcterms:created xsi:type="dcterms:W3CDTF">2023-06-07T10:13:49Z</dcterms:created>
  <dcterms:modified xsi:type="dcterms:W3CDTF">2023-06-07T10:46:50Z</dcterms:modified>
</cp:coreProperties>
</file>